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1"/>
  </p:notesMasterIdLst>
  <p:sldIdLst>
    <p:sldId id="257" r:id="rId6"/>
    <p:sldId id="268" r:id="rId7"/>
    <p:sldId id="277" r:id="rId8"/>
    <p:sldId id="280" r:id="rId9"/>
    <p:sldId id="264" r:id="rId10"/>
    <p:sldId id="262" r:id="rId11"/>
    <p:sldId id="271" r:id="rId12"/>
    <p:sldId id="266" r:id="rId13"/>
    <p:sldId id="267" r:id="rId14"/>
    <p:sldId id="279" r:id="rId15"/>
    <p:sldId id="270" r:id="rId16"/>
    <p:sldId id="273" r:id="rId17"/>
    <p:sldId id="272" r:id="rId18"/>
    <p:sldId id="27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D4BB5-DBD8-4E31-8F32-481C75644655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C658D-AD2F-408C-8250-ACE5DB658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2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Confirmar medidas de rampa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90D9-C4E0-422A-97D9-4F660583CE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6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Especificar Medidas al interior de la caja</a:t>
            </a:r>
          </a:p>
          <a:p>
            <a:r>
              <a:rPr lang="es-MX"/>
              <a:t>Especificar medidas del labio al colocarse en la caja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890D9-C4E0-422A-97D9-4F660583CE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8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90B1F-253A-E147-830C-0139B0A97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6BA30-EE14-5FFF-FC5B-2E02CFB34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A2B9AF-A2FA-324E-0E07-8F4AE4987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Confirmar medidas de base de caja al piso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6F17C-B2EC-1523-B22D-8A814739A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90D9-C4E0-422A-97D9-4F660583C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3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923EA-466E-327C-E88B-B281C07ED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D4658-206C-C692-CE06-732B8DFEC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C6701-62F8-A722-1626-B2C27168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B0EFB-C28B-C946-D92F-EB490A7B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7B7E1-9BE1-BACA-EFE7-DFBB15EB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1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7A72-5263-2CD1-6E9D-EAF9E09F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15EBC-C76E-BDCB-C36B-C8BDDF7FD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F2B2-FD5C-CC35-CACD-CF818618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1EC16-8E42-A38F-483D-A95F1E93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68A9A-6EDF-D929-D066-4CE0065C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7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989FD-9EBC-1C94-23E0-8B10F5D70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E246E9-050A-D881-2673-3E22EFD66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CB0A-509F-C567-4FBA-A2A22121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ECDA-2614-BB5C-8BD0-6BDBB234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0B4DE-3339-C267-A479-97437CDF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 userDrawn="1">
            <p:ph type="body" sz="quarter" idx="12"/>
          </p:nvPr>
        </p:nvSpPr>
        <p:spPr>
          <a:xfrm>
            <a:off x="600000" y="3720000"/>
            <a:ext cx="7200000" cy="252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 baseline="0">
                <a:solidFill>
                  <a:schemeClr val="tx1"/>
                </a:solidFill>
                <a:latin typeface="Verdana"/>
              </a:defRPr>
            </a:lvl1pPr>
            <a:lvl2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>
                <a:solidFill>
                  <a:schemeClr val="tx1"/>
                </a:solidFill>
                <a:latin typeface="Verdana"/>
              </a:defRPr>
            </a:lvl2pPr>
            <a:lvl3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 baseline="0">
                <a:solidFill>
                  <a:schemeClr val="tx1"/>
                </a:solidFill>
                <a:latin typeface="Verdana"/>
              </a:defRPr>
            </a:lvl3pPr>
            <a:lvl4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 baseline="0">
                <a:solidFill>
                  <a:schemeClr val="tx1"/>
                </a:solidFill>
                <a:latin typeface="Verdana"/>
              </a:defRPr>
            </a:lvl4pPr>
            <a:lvl5pPr marL="0" indent="0">
              <a:lnSpc>
                <a:spcPct val="110000"/>
              </a:lnSpc>
              <a:buFontTx/>
              <a:buNone/>
              <a:defRPr sz="18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00000" y="3120000"/>
            <a:ext cx="7200000" cy="480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buFontTx/>
              <a:buNone/>
              <a:defRPr sz="2933" b="1" i="0" baseline="0">
                <a:solidFill>
                  <a:schemeClr val="tx1"/>
                </a:solidFill>
                <a:latin typeface="Verdana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3" name="TextBox 62"/>
          <p:cNvSpPr txBox="1">
            <a:spLocks noChangeArrowheads="1"/>
          </p:cNvSpPr>
          <p:nvPr userDrawn="1"/>
        </p:nvSpPr>
        <p:spPr bwMode="auto">
          <a:xfrm>
            <a:off x="12450065" y="1204134"/>
            <a:ext cx="2034116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TIP: </a:t>
            </a:r>
            <a:r>
              <a:rPr lang="en-US" sz="1333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You can change the layout of the slide. Choose the slide in the slide overview, in the left panel, right click on the slide – go to ‘Layouts’ and pick the design you prefer.</a:t>
            </a:r>
          </a:p>
        </p:txBody>
      </p:sp>
      <p:sp>
        <p:nvSpPr>
          <p:cNvPr id="64" name="TextBox 63"/>
          <p:cNvSpPr txBox="1">
            <a:spLocks noChangeArrowheads="1"/>
          </p:cNvSpPr>
          <p:nvPr userDrawn="1"/>
        </p:nvSpPr>
        <p:spPr bwMode="auto">
          <a:xfrm>
            <a:off x="12450065" y="2609313"/>
            <a:ext cx="2034116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Note: </a:t>
            </a:r>
            <a:r>
              <a:rPr lang="en-US" sz="1200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Never cover up the LEGO logo on the slide. Choose one of the other slide layouts in stead.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 flipV="1">
            <a:off x="2202613" y="6529752"/>
            <a:ext cx="1511" cy="158496"/>
          </a:xfrm>
          <a:prstGeom prst="line">
            <a:avLst/>
          </a:prstGeom>
          <a:ln w="6350">
            <a:solidFill>
              <a:srgbClr val="7C7C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653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CD75-632D-D9B4-4544-B5A5E6C10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C4DC8-A657-9055-6B90-F3544C855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83CAC-322C-1E3C-FF1C-8B7B47491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7FB32-43A6-A533-87D8-747DE5E43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E800B-0DB2-2E65-791B-58437A0F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4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285F-0A18-0037-F63A-1A03633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0779-A601-29C5-25C8-AE9C1E7E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1977E-4251-1BBC-FD11-BF69A35B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B1E7A-DEBE-9D34-1A58-29B7D16D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5F0B6-93E2-152A-7166-BE6E3E91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54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A25D-9633-E7F0-7EEF-051477EF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91B43-63B8-357E-08D8-B76E78CF3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85EDB-948C-00FB-F998-D7F0FBF0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1C6F5-D355-9CCB-1537-B244E66B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2DA7E-DDB0-9837-02FE-88936E87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0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79B1-B2E0-C651-E788-2A817B41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A3433-BAD3-BAE8-442E-67BF4C118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120E3-E8CF-E21C-12A7-D3713DBAA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26B07-A320-86FF-E15B-1C3BA073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809D5-BD5A-1D8F-1430-8CFCEC9D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6C9ED-E6AF-3D21-1038-7AF94C6F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48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CB1D-4F08-BA5C-BC9E-3A70C4D86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8EFE8-9A10-DB0C-73D3-5E6F68E0F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3B401-EB75-15F8-EFBB-93C1322C4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D72AC-3190-0752-2443-912B36535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F4F50-7FB7-14C7-1477-487F78AA7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6FF7C-AECB-5C45-0D5B-0D27F311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5A5AE4-AF46-CF4B-9C49-A2338D9B2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3C3A78-4365-5A93-C326-9825CA30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16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3D4B-135D-82F8-66C4-2FD2CE49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9038B-08C8-0A0A-ED05-F5F6C0CC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A5C03-72D0-D7DD-EB34-E618C3C1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A4777-97EB-436F-CED0-D7F6790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58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A02C9-C997-3FF3-68CB-684EE507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AD4CF-5225-8076-3CD8-104252DC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AA71B-2BC6-D356-164A-6C2997D1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7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9690-E51E-5283-D814-B0D1D8DE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1A098-358C-0602-21BE-F9F709C9D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30EC8-ADF0-591C-80B6-FB446D6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6D0C9-DF29-0FA6-D496-6A81A56B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8E951-9D35-18E5-0646-A7EA0DD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33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1990-D54A-9C3B-6812-5157B1D8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622F2-5551-169F-C7AD-425D9EDDC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99BA3-4516-7A03-3431-8274C358D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D9CA5-F55F-1FE6-83A3-E50F69BC1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6852C-C304-7DC7-2C96-B8DCEB5A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DFEE7-DB5A-988C-6A28-6CB32782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6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5305-BAF9-D83C-D66E-C56A8A4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2FC16-9027-1F53-FB1E-AEEF23C61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66070-6A91-5F75-7B45-5380C34D5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909E4-3F52-F95F-7000-F5848487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78991-56E2-64AD-34ED-06279D12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C5EAD-9D4A-1604-1F85-1033447F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0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B99D-7075-5B9E-5DA4-C8EC7F1B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2A706E-FE7E-D349-3A83-6457C6CEF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C67D4-960C-4DF5-C200-01D42C57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C0F40-B0B3-E290-3D9F-DAAAF86B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8B74-AA92-808A-D536-F9F62A92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33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93DED1-587C-0EE0-E220-CF53E179B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0F650-11DE-1A4F-597F-6CFA7F667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74B1B-B621-E3D1-A951-928144FE0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1EA4A-CCE3-A509-B508-F03EAC69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22B69-B29F-F891-DFB2-747AE989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51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83" y="604800"/>
            <a:ext cx="9600000" cy="44419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800"/>
              </a:lnSpc>
              <a:defRPr sz="2600" b="1" i="0" baseline="0">
                <a:solidFill>
                  <a:schemeClr val="tx1"/>
                </a:solidFill>
                <a:latin typeface="Verdana"/>
              </a:defRPr>
            </a:lvl1pPr>
          </a:lstStyle>
          <a:p>
            <a:r>
              <a:rPr lang="da-DK"/>
              <a:t>Klik for at redigere titeltypografi i masteren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58284" y="1078971"/>
            <a:ext cx="10877549" cy="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 userDrawn="1">
            <p:ph type="sldNum" sz="quarter" idx="14"/>
          </p:nvPr>
        </p:nvSpPr>
        <p:spPr>
          <a:xfrm>
            <a:off x="9829899" y="6553185"/>
            <a:ext cx="1354667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 </a:t>
            </a:r>
            <a:fld id="{5EA4C880-2271-7945-AA5F-50BB062A83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Minifigure_13_Yellow_100pc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81" y="5061204"/>
            <a:ext cx="1114680" cy="1248117"/>
          </a:xfrm>
          <a:prstGeom prst="rect">
            <a:avLst/>
          </a:prstGeom>
        </p:spPr>
      </p:pic>
      <p:pic>
        <p:nvPicPr>
          <p:cNvPr id="4" name="Picture 3" descr="LEGO_Brick_2x4_red_RGB_100pct.png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372001"/>
            <a:ext cx="1274269" cy="348907"/>
          </a:xfrm>
          <a:prstGeom prst="rect">
            <a:avLst/>
          </a:prstGeom>
        </p:spPr>
      </p:pic>
      <p:pic>
        <p:nvPicPr>
          <p:cNvPr id="16" name="Picture 15" descr="LEGO_LOGO_RGB_L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732" y="347644"/>
            <a:ext cx="748101" cy="56107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658284" y="1187999"/>
            <a:ext cx="10129448" cy="5040000"/>
          </a:xfrm>
        </p:spPr>
        <p:txBody>
          <a:bodyPr tIns="0" rIns="0"/>
          <a:lstStyle>
            <a:lvl3pPr>
              <a:lnSpc>
                <a:spcPts val="1730"/>
              </a:lnSpc>
              <a:defRPr/>
            </a:lvl3pPr>
          </a:lstStyle>
          <a:p>
            <a:pPr lvl="0"/>
            <a:r>
              <a:rPr lang="da-DK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3575952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 userDrawn="1">
            <p:ph type="body" sz="quarter" idx="12"/>
          </p:nvPr>
        </p:nvSpPr>
        <p:spPr>
          <a:xfrm>
            <a:off x="600000" y="3720000"/>
            <a:ext cx="7200000" cy="252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 baseline="0">
                <a:solidFill>
                  <a:schemeClr val="tx1"/>
                </a:solidFill>
                <a:latin typeface="Verdana"/>
              </a:defRPr>
            </a:lvl1pPr>
            <a:lvl2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>
                <a:solidFill>
                  <a:schemeClr val="tx1"/>
                </a:solidFill>
                <a:latin typeface="Verdana"/>
              </a:defRPr>
            </a:lvl2pPr>
            <a:lvl3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 baseline="0">
                <a:solidFill>
                  <a:schemeClr val="tx1"/>
                </a:solidFill>
                <a:latin typeface="Verdana"/>
              </a:defRPr>
            </a:lvl3pPr>
            <a:lvl4pPr marL="0" indent="0">
              <a:lnSpc>
                <a:spcPct val="110000"/>
              </a:lnSpc>
              <a:spcBef>
                <a:spcPts val="800"/>
              </a:spcBef>
              <a:buFontTx/>
              <a:buNone/>
              <a:defRPr sz="1867" b="1" i="0" u="none" baseline="0">
                <a:solidFill>
                  <a:schemeClr val="tx1"/>
                </a:solidFill>
                <a:latin typeface="Verdana"/>
              </a:defRPr>
            </a:lvl4pPr>
            <a:lvl5pPr marL="0" indent="0">
              <a:lnSpc>
                <a:spcPct val="110000"/>
              </a:lnSpc>
              <a:buFontTx/>
              <a:buNone/>
              <a:defRPr sz="1867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 userDrawn="1">
            <p:ph type="ctrTitle"/>
          </p:nvPr>
        </p:nvSpPr>
        <p:spPr>
          <a:xfrm>
            <a:off x="600000" y="3120000"/>
            <a:ext cx="7200000" cy="480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100000"/>
              </a:lnSpc>
              <a:buFontTx/>
              <a:buNone/>
              <a:defRPr sz="2933" b="1" i="0" baseline="0">
                <a:solidFill>
                  <a:schemeClr val="tx1"/>
                </a:solidFill>
                <a:latin typeface="Verdana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3" name="TextBox 62"/>
          <p:cNvSpPr txBox="1">
            <a:spLocks noChangeArrowheads="1"/>
          </p:cNvSpPr>
          <p:nvPr userDrawn="1"/>
        </p:nvSpPr>
        <p:spPr bwMode="auto">
          <a:xfrm>
            <a:off x="12450065" y="1204134"/>
            <a:ext cx="2034116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b="1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TIP: </a:t>
            </a:r>
            <a:r>
              <a:rPr lang="en-US" sz="1333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You can change the layout of the slide. Choose the slide in the slide overview, in the left panel, right click on the slide – go to ‘Layouts’ and pick the design you prefer.</a:t>
            </a:r>
          </a:p>
        </p:txBody>
      </p:sp>
      <p:sp>
        <p:nvSpPr>
          <p:cNvPr id="64" name="TextBox 63"/>
          <p:cNvSpPr txBox="1">
            <a:spLocks noChangeArrowheads="1"/>
          </p:cNvSpPr>
          <p:nvPr userDrawn="1"/>
        </p:nvSpPr>
        <p:spPr bwMode="auto">
          <a:xfrm>
            <a:off x="12450065" y="2609313"/>
            <a:ext cx="2034116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Note: </a:t>
            </a:r>
            <a:r>
              <a:rPr lang="en-US" sz="1200" baseline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</a:rPr>
              <a:t>Never cover up the LEGO logo on the slide. Choose one of the other slide layouts in stead.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 flipV="1">
            <a:off x="2202613" y="6529752"/>
            <a:ext cx="1511" cy="158496"/>
          </a:xfrm>
          <a:prstGeom prst="line">
            <a:avLst/>
          </a:prstGeom>
          <a:ln w="6350">
            <a:solidFill>
              <a:srgbClr val="7C7C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459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/Content no C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00" y="240000"/>
            <a:ext cx="10080000" cy="600000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21"/>
          </p:nvPr>
        </p:nvSpPr>
        <p:spPr>
          <a:xfrm>
            <a:off x="600000" y="1080000"/>
            <a:ext cx="11280000" cy="5160000"/>
          </a:xfrm>
        </p:spPr>
        <p:txBody>
          <a:bodyPr wrap="square"/>
          <a:lstStyle/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en-US" noProof="0"/>
          </a:p>
        </p:txBody>
      </p:sp>
      <p:pic>
        <p:nvPicPr>
          <p:cNvPr id="11" name="Picture 56" descr="LEGO_LOGO_ppt_15x15m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400" y="240000"/>
            <a:ext cx="539515" cy="5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©2017 The LEGO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59C479F0-10A2-9F40-AAC5-129E45E74B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9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C58FC-915F-6B5E-C3B3-F9937014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52E8-7538-027C-02B5-5C4A24798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B3C24-6498-7160-7AA3-3E3BABFA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751F1-B670-CFC3-4F5A-31562926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1B39F-7A33-370F-FD6D-103DB819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3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23C4-A1CD-30E3-5A35-FFBF937AE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5B8C4-1934-0109-6B5D-9A3D96C3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9D5C3-3EEE-DA23-14DB-31805F9CB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C0999-30F2-8AE8-252D-12CCA001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5647D-B479-6824-2AD0-004E0244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F02CE-2D3A-194A-7F12-D3045FD9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9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04DE-7EA5-17B9-9C3A-AE5326A6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BEEE8-4CCE-7999-EC37-CF52AF26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BCA59-4970-7DC1-FDD7-1476E7EA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19565-BDD0-69F5-9195-7B4C735D3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22E5A-D7E3-03BA-32CB-AF83BFB0C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F63C90-588E-022E-5A66-09CB3BAB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619E9-8748-28AF-A8C9-8487F74B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3E5DE-3C06-8D92-401D-BCA03536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5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A350-ADE2-3AF1-83EB-7BBDA6E1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FE3C-98CF-7B13-0851-5F4CDAC6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00D10-57FC-78D3-5D2D-440F7131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81247-2BE7-84EB-4683-B9C146A5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3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BD7A3-9581-0AF2-B725-76545C2D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4477C-C6CD-307E-DF01-2B5EA30A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DD6B4-0C19-44E6-EAF5-A4A9ED70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7868D-0D08-4414-D80F-B7FCA4F6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05E1B-2F90-123F-B40A-D909DF1E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D71EE-3180-8A93-65CF-5FC7A078A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176D6-1320-1661-BF1B-66FED0C7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B501C-DB90-67BA-2ECE-6D8346C0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2D089-A86D-CDCD-3A0E-568BA79B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2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EB0A-5712-16A1-9E8E-3CE22F33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A9EA3-A404-223E-DAF5-B47DB3078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378B3-CB9F-6D00-6DCE-2AA52D4FB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254A7-F3EB-18B6-0A5A-58607352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9749C-61B4-9C1C-8610-1BDB2F1C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A7CF6-B01C-76B9-286F-97542195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2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A6F5A-EDAA-386D-9190-E5334CE3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DA160-5B27-DC50-F39F-BA025A87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A3781-9F17-BBB9-2262-8FBA514BD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DA14F-DEE0-4767-9343-A4DD7888F5E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D6F91-5474-CB26-0BB6-1B56B0D47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21DA3-78AE-D56F-22F4-0AE1AB0EB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5A7D92-568B-42C6-B1C5-4296DF772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FBA5B-C4E2-0A53-54CC-484D0ACC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CEA2D-DD68-C4AC-8208-3B3BCA7B6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04433-7D2C-8049-78F1-7645BEC3D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BD075-BB40-4DF7-9E09-9584325F52A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32F4-A144-9F4B-5BB2-07CB0FBDE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35BBC-6B80-A134-D857-0B0F08E68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FDAFF-965B-47D5-A69F-F19E8957B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8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Recibos_LOM@o365.corp.LEGO.com" TargetMode="Externa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00000" y="4389120"/>
            <a:ext cx="7200000" cy="1850879"/>
          </a:xfrm>
        </p:spPr>
        <p:txBody>
          <a:bodyPr/>
          <a:lstStyle/>
          <a:p>
            <a:r>
              <a:rPr lang="en-US"/>
              <a:t>2025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0000" y="3119929"/>
            <a:ext cx="7200000" cy="116890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Guidelines on Direct &amp; Indirect Receipts</a:t>
            </a:r>
          </a:p>
        </p:txBody>
      </p:sp>
      <p:sp>
        <p:nvSpPr>
          <p:cNvPr id="4" name="Footer Placeholder 1"/>
          <p:cNvSpPr txBox="1">
            <a:spLocks/>
          </p:cNvSpPr>
          <p:nvPr/>
        </p:nvSpPr>
        <p:spPr>
          <a:xfrm>
            <a:off x="2371400" y="6360000"/>
            <a:ext cx="4896067" cy="49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defTabSz="4572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 kern="1200">
                <a:solidFill>
                  <a:srgbClr val="7F7F7F"/>
                </a:solidFill>
                <a:latin typeface="Verdana"/>
                <a:ea typeface="+mn-ea"/>
                <a:cs typeface="Verdana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933"/>
              <a:t>Insert Date, Version, Document Owner, Total Page Number</a:t>
            </a:r>
          </a:p>
        </p:txBody>
      </p:sp>
    </p:spTree>
    <p:extLst>
      <p:ext uri="{BB962C8B-B14F-4D97-AF65-F5344CB8AC3E}">
        <p14:creationId xmlns:p14="http://schemas.microsoft.com/office/powerpoint/2010/main" val="72175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E37D-D13F-AC15-03D1-461383C1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Unsuitable Units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C9938-B654-AD39-5252-FDC2DF7D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35" y="1293325"/>
            <a:ext cx="2962648" cy="2979626"/>
          </a:xfrm>
          <a:prstGeom prst="rect">
            <a:avLst/>
          </a:prstGeom>
        </p:spPr>
      </p:pic>
      <p:pic>
        <p:nvPicPr>
          <p:cNvPr id="8" name="Graphic 7" descr="Badge Cross with solid fill">
            <a:extLst>
              <a:ext uri="{FF2B5EF4-FFF2-40B4-BE49-F238E27FC236}">
                <a16:creationId xmlns:a16="http://schemas.microsoft.com/office/drawing/2014/main" id="{C2C681A3-419F-C13D-6D10-8A7928A33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9174" y="3092544"/>
            <a:ext cx="918209" cy="9182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399E1D-1A86-5EC8-6C55-0B295D15E695}"/>
              </a:ext>
            </a:extLst>
          </p:cNvPr>
          <p:cNvSpPr txBox="1"/>
          <p:nvPr/>
        </p:nvSpPr>
        <p:spPr>
          <a:xfrm>
            <a:off x="7896053" y="1790842"/>
            <a:ext cx="27933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Torton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 axis units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Rabon (less than 10 Ton)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Trailers/containers with Floor Patches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Trailers/containers with damaged floors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/>
            <a:r>
              <a:rPr lang="en-US" i="1" dirty="0">
                <a:solidFill>
                  <a:prstClr val="black"/>
                </a:solidFill>
                <a:highlight>
                  <a:srgbClr val="FFFF00"/>
                </a:highlight>
              </a:rPr>
              <a:t>For ramp unloading, units that support the weight of the forklift are required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450C7-ABBC-475B-3F57-1C385F503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93" y="4146430"/>
            <a:ext cx="3404746" cy="2442536"/>
          </a:xfrm>
          <a:prstGeom prst="rect">
            <a:avLst/>
          </a:prstGeom>
        </p:spPr>
      </p:pic>
      <p:sp>
        <p:nvSpPr>
          <p:cNvPr id="12" name="Arrow: Left 11">
            <a:extLst>
              <a:ext uri="{FF2B5EF4-FFF2-40B4-BE49-F238E27FC236}">
                <a16:creationId xmlns:a16="http://schemas.microsoft.com/office/drawing/2014/main" id="{21DCD96C-A3E1-5983-4C1F-F1080EECC9D6}"/>
              </a:ext>
            </a:extLst>
          </p:cNvPr>
          <p:cNvSpPr/>
          <p:nvPr/>
        </p:nvSpPr>
        <p:spPr>
          <a:xfrm>
            <a:off x="2226666" y="4922808"/>
            <a:ext cx="1518251" cy="5613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Badge Cross with solid fill">
            <a:extLst>
              <a:ext uri="{FF2B5EF4-FFF2-40B4-BE49-F238E27FC236}">
                <a16:creationId xmlns:a16="http://schemas.microsoft.com/office/drawing/2014/main" id="{D3093282-65A9-3244-B1F8-0CF91FE4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5680" y="5794095"/>
            <a:ext cx="918209" cy="918209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1EA943B-A912-2572-D4AE-0FAF6B0D7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5" y="1717870"/>
            <a:ext cx="2675405" cy="475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 descr="Badge Cross with solid fill">
            <a:extLst>
              <a:ext uri="{FF2B5EF4-FFF2-40B4-BE49-F238E27FC236}">
                <a16:creationId xmlns:a16="http://schemas.microsoft.com/office/drawing/2014/main" id="{3166FA51-1FD4-D7F5-CC29-E7C94D4A5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4857" y="5547821"/>
            <a:ext cx="918209" cy="9182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001A9E-DF7A-CEA0-FEFE-80DC0406F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8245" y="1435825"/>
            <a:ext cx="852064" cy="23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3B23-B65F-6020-66A7-74E3DF97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Specifications</a:t>
            </a:r>
            <a:r>
              <a:rPr lang="es-MX" dirty="0"/>
              <a:t> Import </a:t>
            </a:r>
            <a:r>
              <a:rPr lang="es-MX" dirty="0" err="1"/>
              <a:t>Units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CA76B-D501-89DB-BA18-2CE4CBCD11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283" y="1467778"/>
            <a:ext cx="5437716" cy="5040000"/>
          </a:xfrm>
        </p:spPr>
        <p:txBody>
          <a:bodyPr/>
          <a:lstStyle/>
          <a:p>
            <a:r>
              <a:rPr lang="en-US" sz="2400" dirty="0"/>
              <a:t>The chassis must have airbags.</a:t>
            </a:r>
          </a:p>
          <a:p>
            <a:r>
              <a:rPr lang="en-US" sz="2400" dirty="0"/>
              <a:t>The chassis must have air valves.</a:t>
            </a:r>
          </a:p>
          <a:p>
            <a:r>
              <a:rPr lang="en-US" sz="2400" dirty="0"/>
              <a:t>The rear truck bumper guard must be in good condition.</a:t>
            </a:r>
          </a:p>
          <a:p>
            <a:r>
              <a:rPr lang="en-US" sz="2400" dirty="0"/>
              <a:t>The units must have tires in good condition.</a:t>
            </a:r>
            <a:endParaRPr lang="es-MX" dirty="0"/>
          </a:p>
          <a:p>
            <a:endParaRPr lang="en-US" dirty="0"/>
          </a:p>
        </p:txBody>
      </p:sp>
      <p:pic>
        <p:nvPicPr>
          <p:cNvPr id="3076" name="x_x__x0000_i1030">
            <a:extLst>
              <a:ext uri="{FF2B5EF4-FFF2-40B4-BE49-F238E27FC236}">
                <a16:creationId xmlns:a16="http://schemas.microsoft.com/office/drawing/2014/main" id="{E3F14807-FABA-244A-D4D7-24AE6D5C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58" y="1276350"/>
            <a:ext cx="3493415" cy="463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 descr="Badge Cross with solid fill">
            <a:extLst>
              <a:ext uri="{FF2B5EF4-FFF2-40B4-BE49-F238E27FC236}">
                <a16:creationId xmlns:a16="http://schemas.microsoft.com/office/drawing/2014/main" id="{F45BA111-D070-6570-5332-55436B9CA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9399" y="4992518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8FDDE-0C20-CE79-EDCB-55D2DDA34C06}"/>
              </a:ext>
            </a:extLst>
          </p:cNvPr>
          <p:cNvSpPr txBox="1"/>
          <p:nvPr/>
        </p:nvSpPr>
        <p:spPr>
          <a:xfrm>
            <a:off x="7048031" y="5906918"/>
            <a:ext cx="6097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</a:rPr>
              <a:t>Example of rejected unit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A17AAEA-7C59-EA9C-61AB-86B859EFC41E}"/>
              </a:ext>
            </a:extLst>
          </p:cNvPr>
          <p:cNvSpPr/>
          <p:nvPr/>
        </p:nvSpPr>
        <p:spPr>
          <a:xfrm>
            <a:off x="8951976" y="3187646"/>
            <a:ext cx="438912" cy="1384354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AE3DF-9DCA-D7B7-E8FA-3BA52B322C65}"/>
              </a:ext>
            </a:extLst>
          </p:cNvPr>
          <p:cNvSpPr txBox="1"/>
          <p:nvPr/>
        </p:nvSpPr>
        <p:spPr>
          <a:xfrm>
            <a:off x="9390888" y="3695157"/>
            <a:ext cx="1162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25 cm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8641D-A3D7-EB89-830A-A63649C3D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43" y="4915288"/>
            <a:ext cx="2395475" cy="15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E9ED9-62AB-09DE-7A31-6705F799B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33D3-B924-B534-C1E8-C67EB5AF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Conditions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B6D6C7E2-45E7-CD0D-5780-B4D52691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6" y="2191110"/>
            <a:ext cx="7262510" cy="34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239A97-7111-538A-6D85-2727A4DE2787}"/>
              </a:ext>
            </a:extLst>
          </p:cNvPr>
          <p:cNvSpPr txBox="1"/>
          <p:nvPr/>
        </p:nvSpPr>
        <p:spPr>
          <a:xfrm>
            <a:off x="618025" y="5551594"/>
            <a:ext cx="753106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highlight>
                  <a:srgbClr val="FFFF00"/>
                </a:highlight>
              </a:rPr>
              <a:t>Dimensions including pallet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Height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: 1.10 </a:t>
            </a: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mts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máx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750" dirty="0">
                <a:solidFill>
                  <a:prstClr val="black"/>
                </a:solidFill>
                <a:highlight>
                  <a:srgbClr val="FFFF00"/>
                </a:highlight>
                <a:ea typeface="Aptos" panose="020B0004020202020204" pitchFamily="34" charset="0"/>
                <a:cs typeface="Aptos" panose="020B0004020202020204" pitchFamily="34" charset="0"/>
              </a:rPr>
              <a:t>for local direct materials / Import</a:t>
            </a:r>
            <a:endParaRPr kumimoji="0" lang="es-MX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750" dirty="0" err="1">
                <a:solidFill>
                  <a:prstClr val="black"/>
                </a:solidFill>
                <a:highlight>
                  <a:srgbClr val="FFFF00"/>
                </a:highlight>
                <a:ea typeface="Aptos" panose="020B0004020202020204" pitchFamily="34" charset="0"/>
                <a:cs typeface="Aptos" panose="020B0004020202020204" pitchFamily="34" charset="0"/>
              </a:rPr>
              <a:t>Height</a:t>
            </a:r>
            <a:r>
              <a:rPr lang="es-MX" sz="1750" dirty="0">
                <a:solidFill>
                  <a:prstClr val="black"/>
                </a:solidFill>
                <a:highlight>
                  <a:srgbClr val="FFFF00"/>
                </a:highlight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: 1.15 </a:t>
            </a: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mts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máx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s-MX" sz="1750" dirty="0" err="1">
                <a:solidFill>
                  <a:prstClr val="black"/>
                </a:solidFill>
                <a:highlight>
                  <a:srgbClr val="FFFF00"/>
                </a:highlight>
                <a:ea typeface="Aptos" panose="020B0004020202020204" pitchFamily="34" charset="0"/>
                <a:cs typeface="Aptos" panose="020B0004020202020204" pitchFamily="34" charset="0"/>
              </a:rPr>
              <a:t>for</a:t>
            </a:r>
            <a:r>
              <a:rPr lang="es-MX" sz="1750" dirty="0">
                <a:solidFill>
                  <a:prstClr val="black"/>
                </a:solidFill>
                <a:highlight>
                  <a:srgbClr val="FFFF00"/>
                </a:highlight>
                <a:ea typeface="Aptos" panose="020B0004020202020204" pitchFamily="34" charset="0"/>
                <a:cs typeface="Aptos" panose="020B0004020202020204" pitchFamily="34" charset="0"/>
              </a:rPr>
              <a:t> Call Off </a:t>
            </a:r>
            <a:r>
              <a:rPr lang="es-MX" sz="1750" dirty="0" err="1">
                <a:solidFill>
                  <a:prstClr val="black"/>
                </a:solidFill>
                <a:highlight>
                  <a:srgbClr val="FFFF00"/>
                </a:highlight>
                <a:ea typeface="Aptos" panose="020B0004020202020204" pitchFamily="34" charset="0"/>
                <a:cs typeface="Aptos" panose="020B0004020202020204" pitchFamily="34" charset="0"/>
              </a:rPr>
              <a:t>Materials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Weight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: 700 </a:t>
            </a:r>
            <a:r>
              <a:rPr kumimoji="0" lang="es-MX" sz="1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kgs</a:t>
            </a:r>
            <a:r>
              <a:rPr kumimoji="0" lang="es-MX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 máx. 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6B8E22-AE5C-9FDE-DC70-5553A277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916" y="4383327"/>
            <a:ext cx="1563018" cy="2036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F620A-DDF6-16DF-E8C9-7D9F99AE0394}"/>
              </a:ext>
            </a:extLst>
          </p:cNvPr>
          <p:cNvSpPr txBox="1"/>
          <p:nvPr/>
        </p:nvSpPr>
        <p:spPr>
          <a:xfrm>
            <a:off x="698540" y="1177291"/>
            <a:ext cx="10866607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750" dirty="0">
                <a:solidFill>
                  <a:prstClr val="black"/>
                </a:solidFill>
              </a:rPr>
              <a:t>The conditions of the materials for receipt must be as follows: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prstClr val="black"/>
                </a:solidFill>
              </a:rPr>
              <a:t>Pallets in good condition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prstClr val="black"/>
                </a:solidFill>
              </a:rPr>
              <a:t>Wrapping paper without covering holes in the pallet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prstClr val="black"/>
                </a:solidFill>
              </a:rPr>
              <a:t>The max. height is considering the pallet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0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3AE1A-2E0B-7E05-8DE2-82C506CBA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004B-C8DA-FE8F-92B1-29786F42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OFF Standard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C19ED6-00AB-E9C2-FD74-EB7613B4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9" y="1291448"/>
            <a:ext cx="8814479" cy="5206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94F2F-C8D4-3D4E-D8B1-45C4EE11C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096" y="1458615"/>
            <a:ext cx="1663731" cy="971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090C86-E776-FBD0-47E8-A7EE84041E7A}"/>
              </a:ext>
            </a:extLst>
          </p:cNvPr>
          <p:cNvSpPr/>
          <p:nvPr/>
        </p:nvSpPr>
        <p:spPr>
          <a:xfrm>
            <a:off x="4247535" y="2477897"/>
            <a:ext cx="4911213" cy="1843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0E8B9-F45D-85C6-B854-24D4023B10F9}"/>
              </a:ext>
            </a:extLst>
          </p:cNvPr>
          <p:cNvSpPr txBox="1"/>
          <p:nvPr/>
        </p:nvSpPr>
        <p:spPr>
          <a:xfrm>
            <a:off x="373625" y="1978692"/>
            <a:ext cx="4404852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dirty="0" err="1">
                <a:solidFill>
                  <a:schemeClr val="bg1"/>
                </a:solidFill>
              </a:rPr>
              <a:t>Correct</a:t>
            </a:r>
            <a:r>
              <a:rPr lang="es-419" sz="1400" dirty="0">
                <a:solidFill>
                  <a:schemeClr val="bg1"/>
                </a:solidFill>
              </a:rPr>
              <a:t> Standard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F692D-EE2B-3760-9682-61B54C05D3AF}"/>
              </a:ext>
            </a:extLst>
          </p:cNvPr>
          <p:cNvSpPr txBox="1"/>
          <p:nvPr/>
        </p:nvSpPr>
        <p:spPr>
          <a:xfrm>
            <a:off x="389066" y="4499012"/>
            <a:ext cx="4404852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dirty="0" err="1">
                <a:solidFill>
                  <a:schemeClr val="bg1"/>
                </a:solidFill>
              </a:rPr>
              <a:t>Incorrect</a:t>
            </a:r>
            <a:r>
              <a:rPr lang="es-419" sz="1400" dirty="0">
                <a:solidFill>
                  <a:schemeClr val="bg1"/>
                </a:solidFill>
              </a:rPr>
              <a:t> Standard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EC417B-A736-3671-C4E5-2C40B2F095D1}"/>
              </a:ext>
            </a:extLst>
          </p:cNvPr>
          <p:cNvSpPr/>
          <p:nvPr/>
        </p:nvSpPr>
        <p:spPr>
          <a:xfrm>
            <a:off x="204019" y="1369881"/>
            <a:ext cx="4911213" cy="470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4A92F-51F8-DC61-745A-BFB8B4BFED12}"/>
              </a:ext>
            </a:extLst>
          </p:cNvPr>
          <p:cNvSpPr txBox="1"/>
          <p:nvPr/>
        </p:nvSpPr>
        <p:spPr>
          <a:xfrm>
            <a:off x="389066" y="1467321"/>
            <a:ext cx="440485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400" dirty="0" err="1">
                <a:solidFill>
                  <a:schemeClr val="bg1"/>
                </a:solidFill>
              </a:rPr>
              <a:t>Physical</a:t>
            </a:r>
            <a:r>
              <a:rPr lang="es-419" sz="1400" dirty="0">
                <a:solidFill>
                  <a:schemeClr val="bg1"/>
                </a:solidFill>
              </a:rPr>
              <a:t> </a:t>
            </a:r>
            <a:r>
              <a:rPr lang="es-419" sz="1400" dirty="0" err="1">
                <a:solidFill>
                  <a:schemeClr val="bg1"/>
                </a:solidFill>
              </a:rPr>
              <a:t>Validation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E183A-55D6-5C95-4F01-1002F9D658EE}"/>
              </a:ext>
            </a:extLst>
          </p:cNvPr>
          <p:cNvSpPr txBox="1"/>
          <p:nvPr/>
        </p:nvSpPr>
        <p:spPr>
          <a:xfrm>
            <a:off x="4302743" y="2358988"/>
            <a:ext cx="61906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Use of HBW pallet in good condition.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Material accommodated in the center of the pallet and within the dimensions.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Wrapping paper placed only on the material, not on the pallet.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Pallet with LEGO Group barcode only</a:t>
            </a:r>
            <a:r>
              <a:rPr lang="es-419" sz="1600" dirty="0"/>
              <a:t>(HU/</a:t>
            </a:r>
            <a:r>
              <a:rPr lang="es-419" sz="1600" dirty="0" err="1"/>
              <a:t>Boxticket</a:t>
            </a:r>
            <a:r>
              <a:rPr lang="es-419" sz="16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HUs placed at the entrance of the pallet.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419" sz="1600" dirty="0" err="1"/>
              <a:t>Cardboard</a:t>
            </a:r>
            <a:r>
              <a:rPr lang="es-419" sz="1600" dirty="0"/>
              <a:t>/</a:t>
            </a:r>
            <a:r>
              <a:rPr lang="es-419" sz="1600" dirty="0" err="1"/>
              <a:t>slipsheet</a:t>
            </a:r>
            <a:r>
              <a:rPr lang="es-419" sz="1600" dirty="0"/>
              <a:t> </a:t>
            </a:r>
            <a:r>
              <a:rPr lang="en-US" sz="1600" dirty="0"/>
              <a:t>at the base of the pallet.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6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FAE6A-3FA8-4AAD-F770-C2F1EE9C2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81EC-373C-74AA-F4AA-CB2CE92F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OFF Standard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CB61A8-4CD4-1CE9-7FE8-A0BABFB4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4" y="1213448"/>
            <a:ext cx="4121194" cy="550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ABFEA-F667-E89F-CE1D-8D0394BA712A}"/>
              </a:ext>
            </a:extLst>
          </p:cNvPr>
          <p:cNvSpPr txBox="1"/>
          <p:nvPr/>
        </p:nvSpPr>
        <p:spPr>
          <a:xfrm>
            <a:off x="5101087" y="15890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pallet must be 48x 40 HBW model according to the attached specifications.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F0171-EAC1-9CD8-5718-DBDD52466038}"/>
              </a:ext>
            </a:extLst>
          </p:cNvPr>
          <p:cNvSpPr txBox="1"/>
          <p:nvPr/>
        </p:nvSpPr>
        <p:spPr>
          <a:xfrm>
            <a:off x="5101087" y="261844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Supplier identification sheets should be located in the 48-inch zone.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3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9F72-F607-E57F-14BE-16D364FC2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A320-0EA7-8AB2-CCE9-780ABB69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Placement of Strapping in Material – Call off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0E3EA0C-597D-8AA4-7C50-4749E460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7" y="1668641"/>
            <a:ext cx="3844222" cy="2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E5701B4-26EB-E920-FDF4-119D2ADB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16" y="1668641"/>
            <a:ext cx="3978827" cy="29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365F7F-99AE-15B0-FB8B-DA9417F19B12}"/>
              </a:ext>
            </a:extLst>
          </p:cNvPr>
          <p:cNvSpPr txBox="1"/>
          <p:nvPr/>
        </p:nvSpPr>
        <p:spPr>
          <a:xfrm>
            <a:off x="686049" y="4807445"/>
            <a:ext cx="4420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i="1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Placing the strap vertically generates deformations on the pallet.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1A6B0-7E8D-48B0-A367-63CC3E87B208}"/>
              </a:ext>
            </a:extLst>
          </p:cNvPr>
          <p:cNvSpPr txBox="1"/>
          <p:nvPr/>
        </p:nvSpPr>
        <p:spPr>
          <a:xfrm>
            <a:off x="5925141" y="4807444"/>
            <a:ext cx="4420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i="1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Placing the strap horizontally, embracing the material is the correct way to avoid deformations on the pallet.</a:t>
            </a:r>
            <a:endParaRPr kumimoji="0" lang="es-MX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Graphic 3" descr="Badge Cross with solid fill">
            <a:extLst>
              <a:ext uri="{FF2B5EF4-FFF2-40B4-BE49-F238E27FC236}">
                <a16:creationId xmlns:a16="http://schemas.microsoft.com/office/drawing/2014/main" id="{6E4C2BA8-C761-CD80-F360-C51066B2B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3922" y="3893044"/>
            <a:ext cx="914400" cy="914400"/>
          </a:xfrm>
          <a:prstGeom prst="rect">
            <a:avLst/>
          </a:prstGeom>
        </p:spPr>
      </p:pic>
      <p:pic>
        <p:nvPicPr>
          <p:cNvPr id="6" name="Graphic 5" descr="Badge Tick1 with solid fill">
            <a:extLst>
              <a:ext uri="{FF2B5EF4-FFF2-40B4-BE49-F238E27FC236}">
                <a16:creationId xmlns:a16="http://schemas.microsoft.com/office/drawing/2014/main" id="{F74928B4-3E6E-D35C-E1A2-AFE10C8D1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8078" y="39898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6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>
                <a:latin typeface="Verdana" panose="020B0604030504040204" pitchFamily="34" charset="0"/>
                <a:ea typeface="Verdana" panose="020B0604030504040204" pitchFamily="34" charset="0"/>
              </a:rPr>
              <a:t>Required fields in WTP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©2017 The LEGO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59C479F0-10A2-9F40-AAC5-129E45E74B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2072F-A8FC-C856-1B48-51638CE68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104" y="1414980"/>
            <a:ext cx="1686622" cy="1870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B4C4E5-ACA4-0388-4274-880876FD9EB8}"/>
              </a:ext>
            </a:extLst>
          </p:cNvPr>
          <p:cNvSpPr txBox="1"/>
          <p:nvPr/>
        </p:nvSpPr>
        <p:spPr>
          <a:xfrm>
            <a:off x="9982199" y="941778"/>
            <a:ext cx="1828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i="1" dirty="0">
                <a:solidFill>
                  <a:prstClr val="black"/>
                </a:solidFill>
              </a:rPr>
              <a:t>TOLERANCE FOR GETTING TO YOUR APPOINTMENT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5B02D-BCCE-8EBF-C31A-EBD3A99A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407" y="3792452"/>
            <a:ext cx="1791007" cy="2579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30796A-8A30-2459-726F-B80F7BF97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6" y="941778"/>
            <a:ext cx="9095108" cy="498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5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FFAC-2D61-0E13-DD9A-FD8853C9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 Direct Receipts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3CB266-83A7-8187-C189-07D00B601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713491"/>
              </p:ext>
            </p:extLst>
          </p:nvPr>
        </p:nvGraphicFramePr>
        <p:xfrm>
          <a:off x="658283" y="1445999"/>
          <a:ext cx="5181600" cy="207719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244822809"/>
                    </a:ext>
                  </a:extLst>
                </a:gridCol>
              </a:tblGrid>
              <a:tr h="296798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s-MX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WTP General Rules</a:t>
                      </a:r>
                      <a:endParaRPr lang="es-MX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02" marR="70202" marT="9750" marB="0" anchor="b"/>
                </a:tc>
                <a:extLst>
                  <a:ext uri="{0D108BD9-81ED-4DB2-BD59-A6C34878D82A}">
                    <a16:rowId xmlns:a16="http://schemas.microsoft.com/office/drawing/2014/main" val="1730103307"/>
                  </a:ext>
                </a:extLst>
              </a:tr>
              <a:tr h="390400">
                <a:tc>
                  <a:txBody>
                    <a:bodyPr/>
                    <a:lstStyle/>
                    <a:p>
                      <a:pPr marL="0" marR="0" algn="l" fontAlgn="b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Appointments can be scheduled at WTP one day before or during the same day with schedule availability.</a:t>
                      </a:r>
                      <a:endParaRPr lang="es-MX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02" marR="70202" marT="9750" marB="0" anchor="b"/>
                </a:tc>
                <a:extLst>
                  <a:ext uri="{0D108BD9-81ED-4DB2-BD59-A6C34878D82A}">
                    <a16:rowId xmlns:a16="http://schemas.microsoft.com/office/drawing/2014/main" val="1265915950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marL="0" marR="0" algn="l" fontAlgn="b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The required fields must be filled in.</a:t>
                      </a:r>
                      <a:endParaRPr lang="es-MX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02" marR="70202" marT="9750" marB="0" anchor="b"/>
                </a:tc>
                <a:extLst>
                  <a:ext uri="{0D108BD9-81ED-4DB2-BD59-A6C34878D82A}">
                    <a16:rowId xmlns:a16="http://schemas.microsoft.com/office/drawing/2014/main" val="3120507740"/>
                  </a:ext>
                </a:extLst>
              </a:tr>
              <a:tr h="390400">
                <a:tc>
                  <a:txBody>
                    <a:bodyPr/>
                    <a:lstStyle/>
                    <a:p>
                      <a:pPr marL="0" marR="0" algn="l" fontAlgn="b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Appointment modification (attach documents, change unit information, etc.) can be made only before the unit registers for surveillance.</a:t>
                      </a:r>
                      <a:endParaRPr lang="es-MX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02" marR="70202" marT="9750" marB="0" anchor="b"/>
                </a:tc>
                <a:extLst>
                  <a:ext uri="{0D108BD9-81ED-4DB2-BD59-A6C34878D82A}">
                    <a16:rowId xmlns:a16="http://schemas.microsoft.com/office/drawing/2014/main" val="1160868500"/>
                  </a:ext>
                </a:extLst>
              </a:tr>
              <a:tr h="390400">
                <a:tc>
                  <a:txBody>
                    <a:bodyPr/>
                    <a:lstStyle/>
                    <a:p>
                      <a:pPr marL="0" marR="0" algn="l" fontAlgn="b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The supplier must arrive on time to the appointment, in case they arrive late they will be sent to the line for unloading. 15 min tolerance.</a:t>
                      </a:r>
                      <a:endParaRPr lang="es-MX" sz="1800" b="0" i="1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0202" marR="70202" marT="9750" marB="0" anchor="b"/>
                </a:tc>
                <a:extLst>
                  <a:ext uri="{0D108BD9-81ED-4DB2-BD59-A6C34878D82A}">
                    <a16:rowId xmlns:a16="http://schemas.microsoft.com/office/drawing/2014/main" val="684753150"/>
                  </a:ext>
                </a:extLst>
              </a:tr>
              <a:tr h="390400">
                <a:tc>
                  <a:txBody>
                    <a:bodyPr/>
                    <a:lstStyle/>
                    <a:p>
                      <a:pPr marL="0" marR="0" algn="l" fontAlgn="b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 the event that the unit arrives late for the appointment, LOM will not incur delays, it will be the responsibility of the supplier.</a:t>
                      </a:r>
                      <a:endParaRPr lang="es-MX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02" marR="70202" marT="9750" marB="0" anchor="b"/>
                </a:tc>
                <a:extLst>
                  <a:ext uri="{0D108BD9-81ED-4DB2-BD59-A6C34878D82A}">
                    <a16:rowId xmlns:a16="http://schemas.microsoft.com/office/drawing/2014/main" val="25542061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5A92FC-9C16-B951-E7D4-776863AF9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630396"/>
              </p:ext>
            </p:extLst>
          </p:nvPr>
        </p:nvGraphicFramePr>
        <p:xfrm>
          <a:off x="658283" y="3810232"/>
          <a:ext cx="8337880" cy="202922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337880">
                  <a:extLst>
                    <a:ext uri="{9D8B030D-6E8A-4147-A177-3AD203B41FA5}">
                      <a16:colId xmlns:a16="http://schemas.microsoft.com/office/drawing/2014/main" val="3661052729"/>
                    </a:ext>
                  </a:extLst>
                </a:gridCol>
              </a:tblGrid>
              <a:tr h="271144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</a:rPr>
                        <a:t>General Rules </a:t>
                      </a:r>
                      <a:r>
                        <a:rPr lang="es-MX" sz="1600" b="0" dirty="0" err="1">
                          <a:solidFill>
                            <a:schemeClr val="tx1"/>
                          </a:solidFill>
                          <a:effectLst/>
                        </a:rPr>
                        <a:t>for</a:t>
                      </a: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600" b="0" dirty="0" err="1">
                          <a:solidFill>
                            <a:schemeClr val="tx1"/>
                          </a:solidFill>
                          <a:effectLst/>
                        </a:rPr>
                        <a:t>Appointments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524894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Only 5 extra appointments are allowed per Building per day = 10 maximum in LOM.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2684394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6 am, 6 pm and 11 pm (3 hrs. locked) restricted to scheduling extra appointments.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4675778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When there is a 2-hour supplier in unloading time no extra appointments can be scheduled.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6237776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All extra appointments must be scheduled within the WTP (Web Transport Planner).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97912565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All extra appointments must have the complete information in the WTP (Web Transport Planner).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02019438"/>
                  </a:ext>
                </a:extLst>
              </a:tr>
              <a:tr h="215362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Extra appointments per type of product/merchandise is equal to 1 to 4 pallets maximum.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8259419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All goods/materials that are delivered must be in compliance with Safety and Quality (Transportation).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44080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dirty="0">
                          <a:effectLst/>
                        </a:rPr>
                        <a:t>The request for the </a:t>
                      </a:r>
                      <a:r>
                        <a:rPr lang="en-US" sz="1100" b="0" dirty="0" err="1">
                          <a:effectLst/>
                        </a:rPr>
                        <a:t>Extrabooking</a:t>
                      </a:r>
                      <a:r>
                        <a:rPr lang="en-US" sz="1100" b="0" dirty="0">
                          <a:effectLst/>
                        </a:rPr>
                        <a:t> by the supplier must be confirmed by mail, adding a copy to the link</a:t>
                      </a:r>
                      <a:r>
                        <a:rPr lang="es-MX" sz="1100" b="0" dirty="0">
                          <a:effectLst/>
                        </a:rPr>
                        <a:t>: </a:t>
                      </a:r>
                      <a:r>
                        <a:rPr lang="es-MX" sz="1100" b="0" u="none" strike="noStrike" dirty="0">
                          <a:effectLst/>
                          <a:hlinkClick r:id="rId2"/>
                        </a:rPr>
                        <a:t>@Recibos_LOM</a:t>
                      </a:r>
                      <a:r>
                        <a:rPr lang="es-MX" sz="1100" b="0" u="none" strike="noStrike" dirty="0">
                          <a:effectLst/>
                        </a:rPr>
                        <a:t> </a:t>
                      </a:r>
                      <a:r>
                        <a:rPr lang="es-MX" sz="11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(</a:t>
                      </a:r>
                      <a:r>
                        <a:rPr lang="es-MX" sz="1100" b="0" u="none" strike="noStrike" dirty="0">
                          <a:solidFill>
                            <a:schemeClr val="accent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Recibos_LOM@o365.corp.LEGO.com</a:t>
                      </a:r>
                      <a:r>
                        <a:rPr lang="es-MX" sz="11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)</a:t>
                      </a:r>
                      <a:endParaRPr lang="en-US" sz="1100" b="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8032650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A4ABFDD-6892-EB32-4920-D213A927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1694" y="1263693"/>
            <a:ext cx="2994577" cy="24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99369-06F3-8BCE-EBB8-CF13566B0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6018-0EB2-C525-4034-F575E5C2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 for Indirect Receipts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8CE774-BBAE-81F7-4CEE-1C4F23E3E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52687"/>
              </p:ext>
            </p:extLst>
          </p:nvPr>
        </p:nvGraphicFramePr>
        <p:xfrm>
          <a:off x="987075" y="1205030"/>
          <a:ext cx="8337880" cy="303506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337880">
                  <a:extLst>
                    <a:ext uri="{9D8B030D-6E8A-4147-A177-3AD203B41FA5}">
                      <a16:colId xmlns:a16="http://schemas.microsoft.com/office/drawing/2014/main" val="3661052729"/>
                    </a:ext>
                  </a:extLst>
                </a:gridCol>
              </a:tblGrid>
              <a:tr h="271144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s-MX" sz="1600" b="0">
                          <a:solidFill>
                            <a:schemeClr val="tx1"/>
                          </a:solidFill>
                          <a:effectLst/>
                        </a:rPr>
                        <a:t>Reglas Generales para Citas 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524894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In the event that the supplier does not have an appointment scheduled at WTP, access to the building will be denied.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2684394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In the event that the supplier does not have a badge or scheduled appointment, their materials will not be received.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4675778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The required documents must be attached for the receipt of materials (Invoices in PDF format) in the WTP System.</a:t>
                      </a:r>
                      <a:b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</a:b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E.g. 7000536762-a-116842-alm-ref-moul.pdf (PO - Invoice - End User Name).</a:t>
                      </a:r>
                      <a:endParaRPr lang="es-ES" sz="1100" dirty="0"/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6237776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The information of the driver, unit and license plates must coincide physically and in WTP, otherwise, access to the building will be denied.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97912565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The supplier must arrive 5 mins before the appointment. Please consider the time of entry into security guardhouse.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45169945"/>
                  </a:ext>
                </a:extLst>
              </a:tr>
              <a:tr h="215362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If supplier is late for the appointment, the supplier will have to wait for availability (there is no approximate time).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8259419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In case of showing up early, you will be attended only if there is availability; otherwise, you will have to wait for your scheduled appointment time.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44080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Appointments are scheduled for 15 minutes each and 5 lines will be received per appointment.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80326502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The material must be delivered to the building where the appointment was scheduled and that coincides with the invoice, otherwise, the material will be rejected.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5494827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The </a:t>
                      </a:r>
                      <a:r>
                        <a:rPr lang="en-US" sz="11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extrabooking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 must be triggered by the user, not by the supplier. The user is in charge of generating the </a:t>
                      </a:r>
                      <a:r>
                        <a:rPr lang="en-US" sz="11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extrabooking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 appointment.</a:t>
                      </a:r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Aptos" panose="020B0004020202020204" pitchFamily="34" charset="0"/>
                        <a:cs typeface="+mn-cs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2871560"/>
                  </a:ext>
                </a:extLst>
              </a:tr>
              <a:tr h="2012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+mn-cs"/>
                        </a:rPr>
                        <a:t>In the event of any non-conformity that prevents the generation of the GR to the invoices delivered by the supplier, the material will be rejected and reported as non-conformity.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7684549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3583172-F9AB-83DF-A916-25F472E3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4559" y="4219257"/>
            <a:ext cx="2994577" cy="24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3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9F61-6EFD-DE55-168E-69A647FD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Standard Docks </a:t>
            </a:r>
            <a:r>
              <a:rPr lang="es-MX" dirty="0" err="1"/>
              <a:t>Sizes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6940B-6713-572B-C567-4D17784FF8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 </a:t>
            </a:r>
            <a:fld id="{5EA4C880-2271-7945-AA5F-50BB062A832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F2AC0-D257-A4CB-B01F-0B71E89F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3" y="1248072"/>
            <a:ext cx="5460494" cy="5278478"/>
          </a:xfrm>
          <a:prstGeom prst="rect">
            <a:avLst/>
          </a:prstGeom>
        </p:spPr>
      </p:pic>
      <p:pic>
        <p:nvPicPr>
          <p:cNvPr id="11" name="Imagen 23">
            <a:extLst>
              <a:ext uri="{FF2B5EF4-FFF2-40B4-BE49-F238E27FC236}">
                <a16:creationId xmlns:a16="http://schemas.microsoft.com/office/drawing/2014/main" id="{8E92A577-FCC1-FEEA-F990-F3BB2B561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80" y="1337473"/>
            <a:ext cx="4343203" cy="2651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F9E573-52AD-A216-7237-DA7AB3039B68}"/>
              </a:ext>
            </a:extLst>
          </p:cNvPr>
          <p:cNvSpPr txBox="1"/>
          <p:nvPr/>
        </p:nvSpPr>
        <p:spPr>
          <a:xfrm>
            <a:off x="6096000" y="4396621"/>
            <a:ext cx="6097248" cy="68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/>
              <a:t>Note: The hook rises to a height of 77 cm from the ground to its highest point.</a:t>
            </a:r>
            <a:endParaRPr lang="en-US" sz="1800" dirty="0">
              <a:latin typeface="+mn-lt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C0C962F6-099A-E7C5-B306-BE6B93DF50CA}"/>
              </a:ext>
            </a:extLst>
          </p:cNvPr>
          <p:cNvSpPr/>
          <p:nvPr/>
        </p:nvSpPr>
        <p:spPr>
          <a:xfrm rot="16200000">
            <a:off x="2923140" y="3782676"/>
            <a:ext cx="175044" cy="2189988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9B106-09A6-0D49-0254-CD727014F491}"/>
              </a:ext>
            </a:extLst>
          </p:cNvPr>
          <p:cNvSpPr txBox="1"/>
          <p:nvPr/>
        </p:nvSpPr>
        <p:spPr>
          <a:xfrm>
            <a:off x="2697480" y="4420816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highlight>
                  <a:srgbClr val="FF0000"/>
                </a:highlight>
              </a:rPr>
              <a:t>2 </a:t>
            </a:r>
            <a:r>
              <a:rPr lang="es-MX" err="1">
                <a:solidFill>
                  <a:schemeClr val="bg1"/>
                </a:solidFill>
                <a:highlight>
                  <a:srgbClr val="FF0000"/>
                </a:highlight>
              </a:rPr>
              <a:t>mts</a:t>
            </a:r>
            <a:endParaRPr lang="en-US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0AFC310-9B65-23C1-64FD-3BF4D87F9AD1}"/>
              </a:ext>
            </a:extLst>
          </p:cNvPr>
          <p:cNvSpPr/>
          <p:nvPr/>
        </p:nvSpPr>
        <p:spPr>
          <a:xfrm>
            <a:off x="4105656" y="4994548"/>
            <a:ext cx="192024" cy="482707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C7D67-5AB4-601A-5060-8B28E8C92EE3}"/>
              </a:ext>
            </a:extLst>
          </p:cNvPr>
          <p:cNvSpPr txBox="1"/>
          <p:nvPr/>
        </p:nvSpPr>
        <p:spPr>
          <a:xfrm>
            <a:off x="4297680" y="5107923"/>
            <a:ext cx="12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highlight>
                  <a:srgbClr val="FF0000"/>
                </a:highlight>
              </a:rPr>
              <a:t>40 </a:t>
            </a:r>
            <a:r>
              <a:rPr lang="es-MX" err="1">
                <a:solidFill>
                  <a:schemeClr val="bg1"/>
                </a:solidFill>
                <a:highlight>
                  <a:srgbClr val="FF0000"/>
                </a:highlight>
              </a:rPr>
              <a:t>cms</a:t>
            </a:r>
            <a:r>
              <a:rPr lang="es-MX">
                <a:solidFill>
                  <a:schemeClr val="bg1"/>
                </a:solidFill>
                <a:highlight>
                  <a:srgbClr val="FF0000"/>
                </a:highlight>
              </a:rPr>
              <a:t> Ancho de Labio</a:t>
            </a:r>
            <a:endParaRPr lang="en-US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4F369459-6F5D-2A83-9C5C-EA908E9758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06845" y="1291916"/>
            <a:ext cx="1128018" cy="2898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1A630-BA52-0A0F-A48A-57C758CA3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3" y="1243878"/>
            <a:ext cx="5460494" cy="5278478"/>
          </a:xfrm>
          <a:prstGeom prst="rect">
            <a:avLst/>
          </a:prstGeom>
        </p:spPr>
      </p:pic>
      <p:pic>
        <p:nvPicPr>
          <p:cNvPr id="12" name="Imagen 23">
            <a:extLst>
              <a:ext uri="{FF2B5EF4-FFF2-40B4-BE49-F238E27FC236}">
                <a16:creationId xmlns:a16="http://schemas.microsoft.com/office/drawing/2014/main" id="{E652279D-6E78-B2F0-13EC-616964070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80" y="1333279"/>
            <a:ext cx="4343203" cy="265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7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9F61-6EFD-DE55-168E-69A647FD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Correct</a:t>
            </a:r>
            <a:r>
              <a:rPr lang="es-MX" dirty="0"/>
              <a:t> </a:t>
            </a:r>
            <a:r>
              <a:rPr lang="es-MX" dirty="0" err="1"/>
              <a:t>ramp</a:t>
            </a:r>
            <a:r>
              <a:rPr lang="es-MX" dirty="0"/>
              <a:t> </a:t>
            </a:r>
            <a:r>
              <a:rPr lang="es-MX" dirty="0" err="1"/>
              <a:t>placement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6940B-6713-572B-C567-4D17784FF8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 </a:t>
            </a:r>
            <a:fld id="{5EA4C880-2271-7945-AA5F-50BB062A832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209065-CB9B-AFF1-5A76-AA8DD2FF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3651464" cy="27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9FE72C8B-C3F2-B69F-7B01-02969CAE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60" y="1497792"/>
            <a:ext cx="3651464" cy="273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 descr="Badge Cross with solid fill">
            <a:extLst>
              <a:ext uri="{FF2B5EF4-FFF2-40B4-BE49-F238E27FC236}">
                <a16:creationId xmlns:a16="http://schemas.microsoft.com/office/drawing/2014/main" id="{BBDDE2BE-CFC1-0B04-7BDE-EDCDCB4E7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0909" y="3488803"/>
            <a:ext cx="914400" cy="914400"/>
          </a:xfrm>
          <a:prstGeom prst="rect">
            <a:avLst/>
          </a:prstGeom>
        </p:spPr>
      </p:pic>
      <p:pic>
        <p:nvPicPr>
          <p:cNvPr id="8" name="Graphic 7" descr="Badge Tick1 with solid fill">
            <a:extLst>
              <a:ext uri="{FF2B5EF4-FFF2-40B4-BE49-F238E27FC236}">
                <a16:creationId xmlns:a16="http://schemas.microsoft.com/office/drawing/2014/main" id="{8015EE42-6ADE-4C3F-CC5C-C2811840D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03312" y="3455863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C28C34-6EB6-F6F2-1586-D46AA0F28AA4}"/>
              </a:ext>
            </a:extLst>
          </p:cNvPr>
          <p:cNvSpPr txBox="1"/>
          <p:nvPr/>
        </p:nvSpPr>
        <p:spPr>
          <a:xfrm>
            <a:off x="6676174" y="4367998"/>
            <a:ext cx="258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FFFF00"/>
                </a:highlight>
              </a:rPr>
              <a:t>Pallets located on the edge of the trailer/container prevent the ramp from being placed correctly.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68ABD-F95F-23BA-EEA3-6BD5D4E52782}"/>
              </a:ext>
            </a:extLst>
          </p:cNvPr>
          <p:cNvSpPr txBox="1"/>
          <p:nvPr/>
        </p:nvSpPr>
        <p:spPr>
          <a:xfrm>
            <a:off x="1746279" y="4363793"/>
            <a:ext cx="3769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highlight>
                  <a:srgbClr val="FFFF00"/>
                </a:highlight>
              </a:rPr>
              <a:t>A space of approx. 15 – 20 cm should be left at the end of the trailer/container so that the ramp can be positioned correctly.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highlight>
                  <a:srgbClr val="FFFF00"/>
                </a:highlight>
              </a:rPr>
              <a:t>The ramp should span 15 cm from the trailer/container.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C91D37-467C-62AF-1919-32198EBF8BC4}"/>
              </a:ext>
            </a:extLst>
          </p:cNvPr>
          <p:cNvCxnSpPr/>
          <p:nvPr/>
        </p:nvCxnSpPr>
        <p:spPr>
          <a:xfrm>
            <a:off x="1746279" y="2843784"/>
            <a:ext cx="1170657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C6D81F-5C96-DA7D-7669-78703D928958}"/>
              </a:ext>
            </a:extLst>
          </p:cNvPr>
          <p:cNvSpPr txBox="1"/>
          <p:nvPr/>
        </p:nvSpPr>
        <p:spPr>
          <a:xfrm>
            <a:off x="1883664" y="2331722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highlight>
                  <a:srgbClr val="FF0000"/>
                </a:highlight>
              </a:rPr>
              <a:t>15-20 cm</a:t>
            </a:r>
            <a:endParaRPr lang="en-US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2431CB-E6D8-3227-EA8E-4E65953AB29A}"/>
              </a:ext>
            </a:extLst>
          </p:cNvPr>
          <p:cNvCxnSpPr>
            <a:cxnSpLocks/>
          </p:cNvCxnSpPr>
          <p:nvPr/>
        </p:nvCxnSpPr>
        <p:spPr>
          <a:xfrm>
            <a:off x="2943915" y="2854083"/>
            <a:ext cx="585329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913D56-3EAC-AC68-E397-DA198280E4E9}"/>
              </a:ext>
            </a:extLst>
          </p:cNvPr>
          <p:cNvSpPr txBox="1"/>
          <p:nvPr/>
        </p:nvSpPr>
        <p:spPr>
          <a:xfrm>
            <a:off x="2916936" y="2331722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highlight>
                  <a:srgbClr val="FF0000"/>
                </a:highlight>
              </a:rPr>
              <a:t>15 cm</a:t>
            </a:r>
            <a:endParaRPr lang="en-US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65DB5-8E5A-ABD3-7D99-5E54EF7D1C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579" y="3892945"/>
            <a:ext cx="1043844" cy="26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8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82A0E-38F0-111F-E578-17865925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8FFA-7AFB-5E99-5123-2B4684785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Trailer and Containers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B3AA7-B39E-28ED-8B56-4EE35B3102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 </a:t>
            </a:r>
            <a:fld id="{5EA4C880-2271-7945-AA5F-50BB062A83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KY Trailer">
            <a:extLst>
              <a:ext uri="{FF2B5EF4-FFF2-40B4-BE49-F238E27FC236}">
                <a16:creationId xmlns:a16="http://schemas.microsoft.com/office/drawing/2014/main" id="{372965EF-3989-C8D6-D592-B72615E7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4" y="116006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B9C20529-2258-C4C6-6B6F-81F80FF44CCC}"/>
              </a:ext>
            </a:extLst>
          </p:cNvPr>
          <p:cNvSpPr/>
          <p:nvPr/>
        </p:nvSpPr>
        <p:spPr>
          <a:xfrm>
            <a:off x="4851779" y="5288507"/>
            <a:ext cx="327688" cy="1264678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774054-AA2F-B239-8DA1-A08E03A5A393}"/>
              </a:ext>
            </a:extLst>
          </p:cNvPr>
          <p:cNvSpPr txBox="1"/>
          <p:nvPr/>
        </p:nvSpPr>
        <p:spPr>
          <a:xfrm>
            <a:off x="5179467" y="5736180"/>
            <a:ext cx="12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F8BADE9-CFE3-8F2F-A1CE-1B9DDED289A8}"/>
              </a:ext>
            </a:extLst>
          </p:cNvPr>
          <p:cNvSpPr/>
          <p:nvPr/>
        </p:nvSpPr>
        <p:spPr>
          <a:xfrm rot="10800000">
            <a:off x="1367051" y="4988521"/>
            <a:ext cx="327688" cy="1678409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F4C4E-FBC2-D844-A4EB-9213CA86E772}"/>
              </a:ext>
            </a:extLst>
          </p:cNvPr>
          <p:cNvSpPr txBox="1"/>
          <p:nvPr/>
        </p:nvSpPr>
        <p:spPr>
          <a:xfrm>
            <a:off x="95396" y="5329870"/>
            <a:ext cx="12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  <a:highlight>
                  <a:srgbClr val="FF0000"/>
                </a:highlight>
              </a:rPr>
              <a:t>1.35 mts max (Floor to Trailer Int)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8E40C99-CCD4-F8A2-7C06-8F1017DBF8BA}"/>
              </a:ext>
            </a:extLst>
          </p:cNvPr>
          <p:cNvSpPr/>
          <p:nvPr/>
        </p:nvSpPr>
        <p:spPr>
          <a:xfrm rot="10800000">
            <a:off x="2758075" y="5920846"/>
            <a:ext cx="343456" cy="806939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91551-66C1-980D-2BC6-C6A72F350C10}"/>
              </a:ext>
            </a:extLst>
          </p:cNvPr>
          <p:cNvSpPr txBox="1"/>
          <p:nvPr/>
        </p:nvSpPr>
        <p:spPr>
          <a:xfrm>
            <a:off x="3067034" y="6001149"/>
            <a:ext cx="12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45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55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2">
            <a:extLst>
              <a:ext uri="{FF2B5EF4-FFF2-40B4-BE49-F238E27FC236}">
                <a16:creationId xmlns:a16="http://schemas.microsoft.com/office/drawing/2014/main" id="{C137E40D-8BEC-BB2F-F604-B62589F10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12" y="1272614"/>
            <a:ext cx="4957951" cy="1578196"/>
          </a:xfrm>
          <a:prstGeom prst="rect">
            <a:avLst/>
          </a:prstGeom>
        </p:spPr>
      </p:pic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EBF2EF4A-56F6-E2C7-DEFD-9742DA77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2208" y="478354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C83325-EEFF-F9CE-F006-9EB2AFC354A8}"/>
              </a:ext>
            </a:extLst>
          </p:cNvPr>
          <p:cNvSpPr txBox="1"/>
          <p:nvPr/>
        </p:nvSpPr>
        <p:spPr>
          <a:xfrm>
            <a:off x="6432195" y="5024600"/>
            <a:ext cx="3780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Units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Designed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for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forklift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entry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.</a:t>
            </a:r>
          </a:p>
          <a:p>
            <a:pPr lvl="0"/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Example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53”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Dual </a:t>
            </a:r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Axle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s-ES" b="1" dirty="0" err="1">
                <a:solidFill>
                  <a:prstClr val="black"/>
                </a:solidFill>
                <a:highlight>
                  <a:srgbClr val="FFFF00"/>
                </a:highlight>
              </a:rPr>
              <a:t>Units</a:t>
            </a:r>
            <a:endParaRPr lang="es-ES" b="1" dirty="0">
              <a:solidFill>
                <a:prstClr val="black"/>
              </a:solidFill>
              <a:highlight>
                <a:srgbClr val="FFFF00"/>
              </a:highligh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Rab</a:t>
            </a:r>
            <a:r>
              <a:rPr lang="es-ES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10 Ton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45ft High Cube Pallet Wide Container">
            <a:extLst>
              <a:ext uri="{FF2B5EF4-FFF2-40B4-BE49-F238E27FC236}">
                <a16:creationId xmlns:a16="http://schemas.microsoft.com/office/drawing/2014/main" id="{982BB870-2ADC-7E86-23F2-91002518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2" b="89620" l="8203" r="94401">
                        <a14:foregroundMark x1="8724" y1="34357" x2="8724" y2="34357"/>
                        <a14:foregroundMark x1="9245" y1="66813" x2="9245" y2="66813"/>
                        <a14:foregroundMark x1="9245" y1="62573" x2="9245" y2="62573"/>
                        <a14:foregroundMark x1="8333" y1="68421" x2="8333" y2="68421"/>
                        <a14:foregroundMark x1="94401" y1="45322" x2="94401" y2="4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95" y="2747535"/>
            <a:ext cx="4310219" cy="24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AD23D8-C071-9636-1728-450602B0E6E5}"/>
              </a:ext>
            </a:extLst>
          </p:cNvPr>
          <p:cNvSpPr txBox="1"/>
          <p:nvPr/>
        </p:nvSpPr>
        <p:spPr>
          <a:xfrm>
            <a:off x="304654" y="1564482"/>
            <a:ext cx="3442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dirty="0" err="1">
                <a:solidFill>
                  <a:prstClr val="white"/>
                </a:solidFill>
                <a:highlight>
                  <a:srgbClr val="FF0000"/>
                </a:highlight>
              </a:rPr>
              <a:t>Heights</a:t>
            </a:r>
            <a:r>
              <a:rPr lang="es-MX" dirty="0">
                <a:solidFill>
                  <a:prstClr val="white"/>
                </a:solidFill>
                <a:highlight>
                  <a:srgbClr val="FF0000"/>
                </a:highlight>
              </a:rPr>
              <a:t> </a:t>
            </a:r>
            <a:r>
              <a:rPr lang="es-MX" dirty="0" err="1">
                <a:solidFill>
                  <a:prstClr val="white"/>
                </a:solidFill>
                <a:highlight>
                  <a:srgbClr val="FF0000"/>
                </a:highlight>
              </a:rPr>
              <a:t>for</a:t>
            </a:r>
            <a:r>
              <a:rPr lang="es-MX" dirty="0">
                <a:solidFill>
                  <a:prstClr val="white"/>
                </a:solidFill>
                <a:highlight>
                  <a:srgbClr val="FF0000"/>
                </a:highlight>
              </a:rPr>
              <a:t> </a:t>
            </a:r>
            <a:r>
              <a:rPr lang="es-MX" dirty="0" err="1">
                <a:solidFill>
                  <a:prstClr val="white"/>
                </a:solidFill>
                <a:highlight>
                  <a:srgbClr val="FF0000"/>
                </a:highlight>
              </a:rPr>
              <a:t>unloadings</a:t>
            </a:r>
            <a:endParaRPr lang="es-MX" dirty="0">
              <a:solidFill>
                <a:prstClr val="white"/>
              </a:solidFill>
              <a:highlight>
                <a:srgbClr val="FF0000"/>
              </a:highlight>
            </a:endParaRPr>
          </a:p>
          <a:p>
            <a:pPr lvl="0"/>
            <a:r>
              <a:rPr lang="es-MX" dirty="0">
                <a:solidFill>
                  <a:prstClr val="white"/>
                </a:solidFill>
                <a:highlight>
                  <a:srgbClr val="FF0000"/>
                </a:highlight>
              </a:rPr>
              <a:t>Min </a:t>
            </a:r>
            <a:r>
              <a:rPr lang="es-MX" dirty="0" err="1">
                <a:solidFill>
                  <a:prstClr val="white"/>
                </a:solidFill>
                <a:highlight>
                  <a:srgbClr val="FF0000"/>
                </a:highlight>
              </a:rPr>
              <a:t>Height</a:t>
            </a:r>
            <a:r>
              <a:rPr lang="es-MX" dirty="0">
                <a:solidFill>
                  <a:prstClr val="white"/>
                </a:solidFill>
                <a:highlight>
                  <a:srgbClr val="FF0000"/>
                </a:highlight>
              </a:rPr>
              <a:t> 1.25</a:t>
            </a:r>
          </a:p>
          <a:p>
            <a:pPr lvl="0"/>
            <a:r>
              <a:rPr lang="es-MX" dirty="0">
                <a:solidFill>
                  <a:prstClr val="white"/>
                </a:solidFill>
                <a:highlight>
                  <a:srgbClr val="FF0000"/>
                </a:highlight>
              </a:rPr>
              <a:t>Max </a:t>
            </a:r>
            <a:r>
              <a:rPr lang="es-MX" dirty="0" err="1">
                <a:solidFill>
                  <a:prstClr val="white"/>
                </a:solidFill>
                <a:highlight>
                  <a:srgbClr val="FF0000"/>
                </a:highlight>
              </a:rPr>
              <a:t>Height</a:t>
            </a:r>
            <a:r>
              <a:rPr lang="es-MX" dirty="0">
                <a:solidFill>
                  <a:prstClr val="white"/>
                </a:solidFill>
                <a:highlight>
                  <a:srgbClr val="FF0000"/>
                </a:highlight>
              </a:rPr>
              <a:t> 1.35 </a:t>
            </a:r>
            <a:r>
              <a:rPr lang="es-MX" dirty="0" err="1">
                <a:solidFill>
                  <a:prstClr val="white"/>
                </a:solidFill>
                <a:highlight>
                  <a:srgbClr val="FF0000"/>
                </a:highlight>
              </a:rPr>
              <a:t>mts</a:t>
            </a:r>
            <a:endParaRPr kumimoji="0" lang="es-MX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3BDD0-848D-2629-3FB9-90858E7A7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1779" y="1272614"/>
            <a:ext cx="1065516" cy="20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3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9F61-6EFD-DE55-168E-69A647FD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Trailer and Containers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6940B-6713-572B-C567-4D17784FF8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 </a:t>
            </a:r>
            <a:fld id="{5EA4C880-2271-7945-AA5F-50BB062A83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CCA3D-A506-D494-D630-AF63C9868379}"/>
              </a:ext>
            </a:extLst>
          </p:cNvPr>
          <p:cNvSpPr txBox="1"/>
          <p:nvPr/>
        </p:nvSpPr>
        <p:spPr>
          <a:xfrm>
            <a:off x="585204" y="5262031"/>
            <a:ext cx="6097248" cy="99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600"/>
              </a:spcBef>
            </a:pPr>
            <a:r>
              <a:rPr kumimoji="0" lang="es-MX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</a:t>
            </a:r>
            <a:r>
              <a:rPr lang="en-US" b="1" i="1" u="sng" dirty="0">
                <a:solidFill>
                  <a:prstClr val="black"/>
                </a:solidFill>
              </a:rPr>
              <a:t>It has been identified that the damage caused to ramp hooks has been generated with abutments that are not aligned to the end of the trailer/container.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dos los tamaños y tipos de contenedores de envío, chasis y grupos ...">
            <a:extLst>
              <a:ext uri="{FF2B5EF4-FFF2-40B4-BE49-F238E27FC236}">
                <a16:creationId xmlns:a16="http://schemas.microsoft.com/office/drawing/2014/main" id="{AC5AFC52-1DD7-143D-96AF-996CC603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68" y="1491521"/>
            <a:ext cx="4067916" cy="311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C0F7E-2FBD-E78D-40E2-418D2D6E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380" y="5356390"/>
            <a:ext cx="1344144" cy="125112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3EF1DD4-812A-367F-22CB-EB06B2C3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0" y="1491521"/>
            <a:ext cx="7975455" cy="33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0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9F61-6EFD-DE55-168E-69A647FD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Examples of </a:t>
            </a:r>
            <a:r>
              <a:rPr lang="en-US" sz="2400" dirty="0"/>
              <a:t>rear truck bumper guard</a:t>
            </a: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6940B-6713-572B-C567-4D17784FF8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 </a:t>
            </a:r>
            <a:fld id="{5EA4C880-2271-7945-AA5F-50BB062A83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AAD331B8-BC74-B9AD-90BD-55876E9F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76" y="1707416"/>
            <a:ext cx="4354473" cy="1703678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5AB7CFA-3F29-E1F3-7441-B12180AED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76" y="1591422"/>
            <a:ext cx="5240727" cy="4244438"/>
          </a:xfrm>
          <a:prstGeom prst="rect">
            <a:avLst/>
          </a:prstGeom>
        </p:spPr>
      </p:pic>
      <p:pic>
        <p:nvPicPr>
          <p:cNvPr id="9" name="Picture 2" descr="Caja Seca">
            <a:extLst>
              <a:ext uri="{FF2B5EF4-FFF2-40B4-BE49-F238E27FC236}">
                <a16:creationId xmlns:a16="http://schemas.microsoft.com/office/drawing/2014/main" id="{85EB220D-6A67-241E-C19A-19A282F8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75" y="3552294"/>
            <a:ext cx="4354473" cy="20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AA68419E-8F61-6B03-97B7-95F58A68D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5897" y="4921460"/>
            <a:ext cx="914400" cy="914400"/>
          </a:xfrm>
          <a:prstGeom prst="rect">
            <a:avLst/>
          </a:prstGeom>
        </p:spPr>
      </p:pic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CC26C2FF-B9F9-0ED7-3B61-BAE4A3FEB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8015" y="2619776"/>
            <a:ext cx="914400" cy="914400"/>
          </a:xfrm>
          <a:prstGeom prst="rect">
            <a:avLst/>
          </a:prstGeom>
        </p:spPr>
      </p:pic>
      <p:pic>
        <p:nvPicPr>
          <p:cNvPr id="5" name="Graphic 4" descr="Badge Cross with solid fill">
            <a:extLst>
              <a:ext uri="{FF2B5EF4-FFF2-40B4-BE49-F238E27FC236}">
                <a16:creationId xmlns:a16="http://schemas.microsoft.com/office/drawing/2014/main" id="{22003426-934D-5A35-73C6-0E3433BBA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2432" y="51765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8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e52ed00-d174-408f-823e-da01d33687da" xsi:nil="true"/>
    <_Flow_SignoffStatus xmlns="5536db2f-7081-48db-9ea0-3cb89a053d76" xsi:nil="true"/>
    <_ip_UnifiedCompliancePolicyProperties xmlns="http://schemas.microsoft.com/sharepoint/v3" xsi:nil="true"/>
    <lcf76f155ced4ddcb4097134ff3c332f xmlns="5536db2f-7081-48db-9ea0-3cb89a053d76">
      <Terms xmlns="http://schemas.microsoft.com/office/infopath/2007/PartnerControls"/>
    </lcf76f155ced4ddcb4097134ff3c332f>
    <_x0031__x002f_ABRIL xmlns="5536db2f-7081-48db-9ea0-3cb89a053d76">true</_x0031__x002f_ABRI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FF05C9328B945819851E0C7923124" ma:contentTypeVersion="20" ma:contentTypeDescription="Create a new document." ma:contentTypeScope="" ma:versionID="7841c7a3c8add05e0bb5d77853859f93">
  <xsd:schema xmlns:xsd="http://www.w3.org/2001/XMLSchema" xmlns:xs="http://www.w3.org/2001/XMLSchema" xmlns:p="http://schemas.microsoft.com/office/2006/metadata/properties" xmlns:ns1="http://schemas.microsoft.com/sharepoint/v3" xmlns:ns2="5536db2f-7081-48db-9ea0-3cb89a053d76" xmlns:ns3="3e52ed00-d174-408f-823e-da01d33687da" targetNamespace="http://schemas.microsoft.com/office/2006/metadata/properties" ma:root="true" ma:fieldsID="1ffc1f7bcb9e2e4814bddddf9c3ecca1" ns1:_="" ns2:_="" ns3:_="">
    <xsd:import namespace="http://schemas.microsoft.com/sharepoint/v3"/>
    <xsd:import namespace="5536db2f-7081-48db-9ea0-3cb89a053d76"/>
    <xsd:import namespace="3e52ed00-d174-408f-823e-da01d33687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_x0031__x002f_ABRIL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6db2f-7081-48db-9ea0-3cb89a053d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x0031__x002f_ABRIL" ma:index="21" nillable="true" ma:displayName="1/ABRIL" ma:default="1" ma:format="Dropdown" ma:internalName="_x0031__x002f_ABRIL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da59523-cae3-4a93-ad14-9717a5d946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5" nillable="true" ma:displayName="Estado de aprobación" ma:internalName="Estado_x0020_de_x0020_aprobaci_x00f3_n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52ed00-d174-408f-823e-da01d33687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e2bd608-e2e6-4e1a-bdc1-8cd0dacd69d6}" ma:internalName="TaxCatchAll" ma:showField="CatchAllData" ma:web="3e52ed00-d174-408f-823e-da01d33687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FECCA6-608F-4F20-98F3-4FE5EBAAF4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E0C085-D36A-48F2-AF04-AB280BF87D36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3e52ed00-d174-408f-823e-da01d33687da"/>
    <ds:schemaRef ds:uri="5536db2f-7081-48db-9ea0-3cb89a053d7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EC3EDB-2D08-439C-92E6-7D18FF9F54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536db2f-7081-48db-9ea0-3cb89a053d76"/>
    <ds:schemaRef ds:uri="3e52ed00-d174-408f-823e-da01d33687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1104</Words>
  <Application>Microsoft Office PowerPoint</Application>
  <PresentationFormat>Widescreen</PresentationFormat>
  <Paragraphs>113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Verdana</vt:lpstr>
      <vt:lpstr>Wingdings</vt:lpstr>
      <vt:lpstr>Office Theme</vt:lpstr>
      <vt:lpstr>1_Office Theme</vt:lpstr>
      <vt:lpstr>Guidelines on Direct &amp; Indirect Receipts</vt:lpstr>
      <vt:lpstr>Required fields in WTP</vt:lpstr>
      <vt:lpstr>General Rules Direct Receipts</vt:lpstr>
      <vt:lpstr>General Rules for Indirect Receipts</vt:lpstr>
      <vt:lpstr>Standard Docks Sizes</vt:lpstr>
      <vt:lpstr>Correct ramp placement</vt:lpstr>
      <vt:lpstr>Trailer and Containers Specifications</vt:lpstr>
      <vt:lpstr>Trailer and Containers Specifications</vt:lpstr>
      <vt:lpstr>Examples of rear truck bumper guard</vt:lpstr>
      <vt:lpstr>Unsuitable Units</vt:lpstr>
      <vt:lpstr>Specifications Import Units</vt:lpstr>
      <vt:lpstr>Material Conditions</vt:lpstr>
      <vt:lpstr>Call OFF Standard</vt:lpstr>
      <vt:lpstr>Call OFF Standard</vt:lpstr>
      <vt:lpstr>Placement of Strapping in Material – Call off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Anacecilia Garcia Jaime</dc:creator>
  <cp:lastModifiedBy>Anacecilia Garcia Jaime</cp:lastModifiedBy>
  <cp:revision>1</cp:revision>
  <dcterms:created xsi:type="dcterms:W3CDTF">2025-11-27T21:04:40Z</dcterms:created>
  <dcterms:modified xsi:type="dcterms:W3CDTF">2026-02-10T21:17:22Z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0x010100BCFFF05C9328B945819851E0C7923124</vt:lpwstr>
  </property>
  <property fmtid="{D5CDD505-2E9C-101B-9397-08002B2CF9AE}" pid="3" name="MediaServiceImageTags">
    <vt:lpwstr/>
  </property>
</Properties>
</file>